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8" r:id="rId2"/>
    <p:sldId id="257" r:id="rId3"/>
    <p:sldId id="259" r:id="rId4"/>
    <p:sldId id="260" r:id="rId5"/>
    <p:sldId id="302" r:id="rId6"/>
    <p:sldId id="261" r:id="rId7"/>
    <p:sldId id="262" r:id="rId8"/>
    <p:sldId id="263" r:id="rId9"/>
    <p:sldId id="258" r:id="rId10"/>
    <p:sldId id="264" r:id="rId11"/>
    <p:sldId id="265" r:id="rId12"/>
    <p:sldId id="299" r:id="rId13"/>
    <p:sldId id="266" r:id="rId14"/>
    <p:sldId id="300" r:id="rId15"/>
    <p:sldId id="30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6CA7-5377-E4AC-38A0-F45D1ABC7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66708-F365-7914-E907-AE9C81C3F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33C97-56FD-1E0F-49A2-8D50CA17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3531A-0C4F-5AA8-A855-E4A74401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C48EC-8789-3244-B972-BE5B84B2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2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3102-68B7-0967-6D7A-FF006C5B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C50CB-6E6F-EA41-79A2-47CF4EAB6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76426-DC2C-E490-F6BB-B8F18905B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2D812-E41A-0C27-AF93-5B6D3F5D0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CB759-0674-C5C5-8750-04F59A39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893F8-CE6F-A403-5456-F55593851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D3BE5-A89A-D1B3-E500-988B9F0CB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60062-9B1F-644C-1005-C6914584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CE742-02DA-7D8E-6072-14DC3853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F66AC-3F8A-CE7A-554A-0A119B9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55B88-1E36-5F59-9528-FC405675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F2001-2349-EED0-CB84-C1343B6A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FCF09-917F-CF72-EBC2-2B02DC48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8EC8E-33FF-5BE8-FF80-629E11EC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32F47-07C1-DB2B-E50A-1FB007D0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4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C59C-71D0-2A7A-E765-154D36176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A8B9C-CE00-55DB-E10B-69FE30AB0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FB799-7604-BA65-FCC0-538E37018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F8D6F-E0A8-D710-9F5F-46404ABB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36D5-C371-F122-532F-301D62D2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87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E2FF-20A9-730F-9EF2-5045A558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8AF2C-0B82-E8C9-625F-9C0FC2EE4D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2F85-8F98-1A19-7A32-C0314A881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49D10-C1FB-1714-B081-7DF15368F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50738-7AED-AC47-8723-8036851C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B1DAD-67D9-5FE8-88AF-F049EF25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2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E5D4-894E-05BC-0174-AD505C9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F4068-9AB8-343F-042D-1723C69A6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250C9-95EE-4BE0-13A6-8CB5BDA90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287EB-CC92-3B37-4241-F403A94B8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5C4FF-E4E7-2E4C-D3D5-87EE5A620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B76379-2D61-2D5C-24EC-67D7DE796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18C66-BF1D-68CA-F4D0-BA32E822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FD2D9-2690-8F92-029F-1F527835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7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7E86-5DFF-2439-F722-715A0D96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3A1A2-1E07-8C08-B56C-A47AEE17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97C6D-D66F-4E58-AF90-F95F8BCA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10AE2-1DC0-0E39-44E2-0DDF89B6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7CE25-CD71-2B21-5101-FB5024E4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75F24-E6D8-5E11-F5CE-29C4A675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FF20E-1A6E-CD11-D04C-0861F46F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2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FAEF-1C9E-EC43-67C8-F55E49A87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D1B97-3079-CB5F-D909-8571CB42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4DB87-9AAE-5A5D-A744-30E29EE54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B1D3A-C310-B63C-8C5A-E61A2D29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F7F28-6058-AD12-0580-4C0CA2C2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9DB16-ECC7-D403-271A-8C45B4B3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F684-8A0E-8B69-CC67-FD7EE3980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913B2A-BE86-C024-C37C-D4EE5C0CA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88360-9C09-FC81-8BDB-88B288D86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74EF7-857B-E176-A831-9E614962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F2F24-1F80-9167-5BB6-74746A16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AAFDD-C32D-251C-D649-A4817233B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1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7D406-6150-FE00-FE42-30BFFF01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48707-9305-4440-688F-1B02BEEB4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8BE02-4C59-ED13-4A81-F7E891192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92B1B-CFE4-2B47-9310-F87EA467DEFC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790B8-F15C-96D2-78B8-62E2B31C9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359B3-AF2D-248C-E8B1-B42A4565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8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848B-A6BF-4521-1730-3468BCE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</a:t>
            </a:r>
            <a:r>
              <a:rPr lang="en-US" dirty="0" err="1"/>
              <a:t>smFISH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B46D1-E39C-5FEB-9843-3301C9F36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8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BB33-F41C-84FB-751B-372DFD00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dimensionality reduction: PCA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8A2F25-8C10-2B1A-1682-F1F79930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46" y="1832446"/>
            <a:ext cx="8960708" cy="43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7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2CF93-5F82-A5FC-8487-1AD887FBC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D86-5DE5-3826-3B3B-D5084FB5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dimensionality reduction: PCA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5B67B-65C9-E78F-92A2-F15125F3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82" y="1947104"/>
            <a:ext cx="9077035" cy="4442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DE18E4-6465-D839-1B11-51A0E06EEEDB}"/>
              </a:ext>
            </a:extLst>
          </p:cNvPr>
          <p:cNvSpPr txBox="1"/>
          <p:nvPr/>
        </p:nvSpPr>
        <p:spPr>
          <a:xfrm>
            <a:off x="7373893" y="1690688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 		PC1          PC2</a:t>
            </a:r>
          </a:p>
          <a:p>
            <a:r>
              <a:rPr lang="en-US" dirty="0" err="1">
                <a:latin typeface="Courier" pitchFamily="2" charset="0"/>
              </a:rPr>
              <a:t>geneB</a:t>
            </a:r>
            <a:r>
              <a:rPr lang="en-US" dirty="0">
                <a:latin typeface="Courier" pitchFamily="2" charset="0"/>
              </a:rPr>
              <a:t> 0.999986905  0.005117549</a:t>
            </a:r>
          </a:p>
          <a:p>
            <a:r>
              <a:rPr lang="en-US" dirty="0" err="1">
                <a:latin typeface="Courier" pitchFamily="2" charset="0"/>
              </a:rPr>
              <a:t>geneC</a:t>
            </a:r>
            <a:r>
              <a:rPr lang="en-US" dirty="0">
                <a:latin typeface="Courier" pitchFamily="2" charset="0"/>
              </a:rPr>
              <a:t> 0.005117549 -0.999986905</a:t>
            </a:r>
          </a:p>
        </p:txBody>
      </p:sp>
    </p:spTree>
    <p:extLst>
      <p:ext uri="{BB962C8B-B14F-4D97-AF65-F5344CB8AC3E}">
        <p14:creationId xmlns:p14="http://schemas.microsoft.com/office/powerpoint/2010/main" val="270946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4F30E-E278-1332-8BD3-A6A2BB6B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0A84-78DF-2C33-F2C2-215C3C5F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dimensionality reduction: </a:t>
            </a:r>
            <a:r>
              <a:rPr lang="en-US" dirty="0" err="1"/>
              <a:t>tSNE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F52D7A-5A53-2C92-8AB1-B57DBBFAA0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56"/>
          <a:stretch/>
        </p:blipFill>
        <p:spPr bwMode="auto">
          <a:xfrm>
            <a:off x="838200" y="1477878"/>
            <a:ext cx="4610100" cy="11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1406B5A-E1AD-F68F-4E6C-63A13B9C0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66841"/>
            <a:ext cx="4013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9B5299-4186-D4A0-66AE-E74B0CF15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732" y="1690688"/>
            <a:ext cx="6203297" cy="30218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4C62B4E-250B-A9BA-9DF5-0EDFC112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97" y="3879594"/>
            <a:ext cx="4214169" cy="84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027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7AE6-A112-093A-27AA-FE7968BC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DC1AAD-009C-9A04-439D-75F95CD14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324" y="1690688"/>
            <a:ext cx="2147529" cy="360534"/>
          </a:xfrm>
          <a:prstGeom prst="rect">
            <a:avLst/>
          </a:prstGeom>
        </p:spPr>
      </p:pic>
      <p:pic>
        <p:nvPicPr>
          <p:cNvPr id="5" name="Picture 2" descr="K-Means Clustering — The Science of Machine Learning">
            <a:extLst>
              <a:ext uri="{FF2B5EF4-FFF2-40B4-BE49-F238E27FC236}">
                <a16:creationId xmlns:a16="http://schemas.microsoft.com/office/drawing/2014/main" id="{1A308AF2-C7E3-9621-6986-24B34E869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0" b="62187"/>
          <a:stretch/>
        </p:blipFill>
        <p:spPr bwMode="auto">
          <a:xfrm>
            <a:off x="975324" y="2416423"/>
            <a:ext cx="3128771" cy="97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8EE394-CC4A-FD52-80FE-F2B210B0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04" y="3727153"/>
            <a:ext cx="2233549" cy="367159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CF805DD-306A-742D-8BA5-62098AA7E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167312"/>
            <a:ext cx="4990757" cy="873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B0C70-2584-C58A-6791-86E8476B0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732" y="1690688"/>
            <a:ext cx="6203297" cy="30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8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A519-5265-6C34-E0B7-7CBB9BF1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C47D-E374-4FB9-B185-4B70628FE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0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D691-606F-0A8D-A068-E39B834F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A4585-F783-BFC4-F9F8-D26574468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68"/>
          <a:stretch/>
        </p:blipFill>
        <p:spPr>
          <a:xfrm>
            <a:off x="1207827" y="2691091"/>
            <a:ext cx="10370004" cy="36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pSet showing the bana data with small intersections removed. ">
            <a:extLst>
              <a:ext uri="{FF2B5EF4-FFF2-40B4-BE49-F238E27FC236}">
                <a16:creationId xmlns:a16="http://schemas.microsoft.com/office/drawing/2014/main" id="{C9FA8410-A558-2A32-C8BE-C27564524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17"/>
          <a:stretch/>
        </p:blipFill>
        <p:spPr bwMode="auto">
          <a:xfrm>
            <a:off x="6096000" y="1049609"/>
            <a:ext cx="5706209" cy="47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x Way Banana Venn Diagram – Adam Norwood">
            <a:extLst>
              <a:ext uri="{FF2B5EF4-FFF2-40B4-BE49-F238E27FC236}">
                <a16:creationId xmlns:a16="http://schemas.microsoft.com/office/drawing/2014/main" id="{FDB6F78B-7B42-3EB0-FB3D-E61A170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8" y="845887"/>
            <a:ext cx="5217648" cy="51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35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838E-F064-8275-70AB-BEB4E76D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Hue vs saturation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3E8535-AA43-5ACB-F001-E751FA890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50" y="1603769"/>
            <a:ext cx="8249829" cy="5056347"/>
          </a:xfrm>
        </p:spPr>
      </p:pic>
      <p:pic>
        <p:nvPicPr>
          <p:cNvPr id="7" name="Picture 6" descr="A diagram of different types of data&#10;&#10;Description automatically generated">
            <a:extLst>
              <a:ext uri="{FF2B5EF4-FFF2-40B4-BE49-F238E27FC236}">
                <a16:creationId xmlns:a16="http://schemas.microsoft.com/office/drawing/2014/main" id="{3963376A-2DDC-1292-F935-4C6395290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65" t="12826"/>
          <a:stretch/>
        </p:blipFill>
        <p:spPr>
          <a:xfrm>
            <a:off x="8946292" y="2405643"/>
            <a:ext cx="2958335" cy="35395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BE1BC7-E8C3-4ADA-0EFE-A0DB557E1E4D}"/>
              </a:ext>
            </a:extLst>
          </p:cNvPr>
          <p:cNvSpPr/>
          <p:nvPr/>
        </p:nvSpPr>
        <p:spPr>
          <a:xfrm>
            <a:off x="8848479" y="3361038"/>
            <a:ext cx="950429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688C2D-50DB-D6B9-55F8-DA39B6F1B3B6}"/>
              </a:ext>
            </a:extLst>
          </p:cNvPr>
          <p:cNvSpPr/>
          <p:nvPr/>
        </p:nvSpPr>
        <p:spPr>
          <a:xfrm>
            <a:off x="10642921" y="3155092"/>
            <a:ext cx="950429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9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ED27-7D60-865D-F68C-433BC6C2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vs area</a:t>
            </a:r>
          </a:p>
        </p:txBody>
      </p:sp>
      <p:pic>
        <p:nvPicPr>
          <p:cNvPr id="5122" name="Picture 2" descr="Area Graphs and their Variations | The Data Visualisation Catelogue Blog">
            <a:extLst>
              <a:ext uri="{FF2B5EF4-FFF2-40B4-BE49-F238E27FC236}">
                <a16:creationId xmlns:a16="http://schemas.microsoft.com/office/drawing/2014/main" id="{5407D6F3-1A34-898B-DF52-41662793C5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780" y="2061606"/>
            <a:ext cx="3410808" cy="360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w to build a clustered bubble chart without Javascript - Storybench">
            <a:extLst>
              <a:ext uri="{FF2B5EF4-FFF2-40B4-BE49-F238E27FC236}">
                <a16:creationId xmlns:a16="http://schemas.microsoft.com/office/drawing/2014/main" id="{4E482547-7F5B-0C7D-7821-3F3F4BE54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7" t="8383" r="18710" b="13844"/>
          <a:stretch/>
        </p:blipFill>
        <p:spPr bwMode="auto">
          <a:xfrm>
            <a:off x="838200" y="1690688"/>
            <a:ext cx="5257800" cy="45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76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blue squares&#10;&#10;Description automatically generated">
            <a:extLst>
              <a:ext uri="{FF2B5EF4-FFF2-40B4-BE49-F238E27FC236}">
                <a16:creationId xmlns:a16="http://schemas.microsoft.com/office/drawing/2014/main" id="{DA708075-F475-22AD-9034-FBFCD0B50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653" y="363663"/>
            <a:ext cx="8730694" cy="6130674"/>
          </a:xfrm>
        </p:spPr>
      </p:pic>
    </p:spTree>
    <p:extLst>
      <p:ext uri="{BB962C8B-B14F-4D97-AF65-F5344CB8AC3E}">
        <p14:creationId xmlns:p14="http://schemas.microsoft.com/office/powerpoint/2010/main" val="182961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749FC3-F8F3-E6A7-618E-6BE7F235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26" y="378643"/>
            <a:ext cx="8737547" cy="61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5E1B-CE1D-EF57-16A7-5AE2AF82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the designer, you make the choice</a:t>
            </a:r>
          </a:p>
        </p:txBody>
      </p:sp>
      <p:pic>
        <p:nvPicPr>
          <p:cNvPr id="2050" name="Picture 2" descr="EN.580.428 Genomic Data Visualization salience">
            <a:extLst>
              <a:ext uri="{FF2B5EF4-FFF2-40B4-BE49-F238E27FC236}">
                <a16:creationId xmlns:a16="http://schemas.microsoft.com/office/drawing/2014/main" id="{ADA5990C-47D0-8DEC-D84A-20669DF84E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40" y="1845864"/>
            <a:ext cx="8284519" cy="423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24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714A-796A-B15C-7950-09C9E041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Single molecule fluorescence in situ hybridization</a:t>
            </a:r>
          </a:p>
        </p:txBody>
      </p:sp>
      <p:pic>
        <p:nvPicPr>
          <p:cNvPr id="3074" name="Picture 2" descr="Single-Molecule RNA FISH | SpringerLink">
            <a:extLst>
              <a:ext uri="{FF2B5EF4-FFF2-40B4-BE49-F238E27FC236}">
                <a16:creationId xmlns:a16="http://schemas.microsoft.com/office/drawing/2014/main" id="{9F5ED108-343C-05CF-2212-62C53E7B6E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421509" cy="41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77F87-165C-8ACB-6989-2D9DE1175588}"/>
              </a:ext>
            </a:extLst>
          </p:cNvPr>
          <p:cNvSpPr txBox="1"/>
          <p:nvPr/>
        </p:nvSpPr>
        <p:spPr>
          <a:xfrm>
            <a:off x="123568" y="6320566"/>
            <a:ext cx="17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(Raj et al. 2008)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89AC3-8BFA-6D71-1F1D-20E948479668}"/>
              </a:ext>
            </a:extLst>
          </p:cNvPr>
          <p:cNvSpPr txBox="1"/>
          <p:nvPr/>
        </p:nvSpPr>
        <p:spPr>
          <a:xfrm>
            <a:off x="7512908" y="3202943"/>
            <a:ext cx="4330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Georgia" panose="02040502050405020303" pitchFamily="18" charset="0"/>
              </a:rPr>
              <a:t>green spots 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correspond to Suz12 mRNA </a:t>
            </a:r>
          </a:p>
          <a:p>
            <a:r>
              <a:rPr lang="en-US" b="0" i="0" dirty="0">
                <a:solidFill>
                  <a:srgbClr val="C00000"/>
                </a:solidFill>
                <a:effectLst/>
                <a:latin typeface="Georgia" panose="02040502050405020303" pitchFamily="18" charset="0"/>
              </a:rPr>
              <a:t>red spots 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correspond to JAZF1 mRNA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latin typeface="Georgia" panose="02040502050405020303" pitchFamily="18" charset="0"/>
              </a:rPr>
              <a:t>nuclei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stained blue by DAPI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27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98</Words>
  <Application>Microsoft Macintosh PowerPoint</Application>
  <PresentationFormat>Widescreen</PresentationFormat>
  <Paragraphs>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Courier</vt:lpstr>
      <vt:lpstr>docs-Roboto</vt:lpstr>
      <vt:lpstr>Georgia</vt:lpstr>
      <vt:lpstr>Office Theme</vt:lpstr>
      <vt:lpstr>EN.580.428  Genomic Data Visualization Lesson 8  Review</vt:lpstr>
      <vt:lpstr>Data Visualization Theory</vt:lpstr>
      <vt:lpstr>PowerPoint Presentation</vt:lpstr>
      <vt:lpstr>Hue vs saturation</vt:lpstr>
      <vt:lpstr>Position vs area</vt:lpstr>
      <vt:lpstr>PowerPoint Presentation</vt:lpstr>
      <vt:lpstr>PowerPoint Presentation</vt:lpstr>
      <vt:lpstr>You are the designer, you make the choice</vt:lpstr>
      <vt:lpstr>Single molecule fluorescence in situ hybridization</vt:lpstr>
      <vt:lpstr>Multiplexed smFISH</vt:lpstr>
      <vt:lpstr>Linear dimensionality reduction: PCA</vt:lpstr>
      <vt:lpstr>Linear dimensionality reduction: PCA</vt:lpstr>
      <vt:lpstr>Non-linear dimensionality reduction: tSNE</vt:lpstr>
      <vt:lpstr>K-means clustering</vt:lpstr>
      <vt:lpstr>Differential Expression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8  Review</dc:title>
  <dc:creator>Jean Fan</dc:creator>
  <cp:lastModifiedBy>Jean Fan</cp:lastModifiedBy>
  <cp:revision>2</cp:revision>
  <dcterms:created xsi:type="dcterms:W3CDTF">2024-02-07T19:45:22Z</dcterms:created>
  <dcterms:modified xsi:type="dcterms:W3CDTF">2024-02-09T01:48:44Z</dcterms:modified>
</cp:coreProperties>
</file>